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Helvetica World" panose="020B0604020202020204" charset="-128"/>
      <p:regular r:id="rId12"/>
    </p:embeddedFont>
    <p:embeddedFont>
      <p:font typeface="Helvetica World Bold" panose="020B0604020202020204" charset="-128"/>
      <p:regular r:id="rId13"/>
    </p:embeddedFont>
    <p:embeddedFont>
      <p:font typeface="Calibri (MS)" panose="020B0604020202020204" charset="0"/>
      <p:regular r:id="rId14"/>
    </p:embeddedFont>
    <p:embeddedFont>
      <p:font typeface="Calibri (MS) Bold" panose="020B0604020202020204" charset="0"/>
      <p:regular r:id="rId15"/>
    </p:embeddedFont>
    <p:embeddedFont>
      <p:font typeface="Calibri (MS) Italics" panose="020B0604020202020204" charset="0"/>
      <p:regular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4" d="100"/>
          <a:sy n="54" d="100"/>
        </p:scale>
        <p:origin x="498" y="10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9B61D-7EFD-41AD-89FC-649E34315E80}" type="datetimeFigureOut">
              <a:rPr lang="en-US" smtClean="0"/>
              <a:t>2/7/2026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4DC9B8-FDE1-4712-8C9E-7E948541C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179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DC9B8-FDE1-4712-8C9E-7E948541CB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66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E293B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4493642" y="1754377"/>
            <a:ext cx="9300716" cy="3921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59"/>
              </a:lnSpc>
            </a:pPr>
            <a:r>
              <a:rPr lang="en-US" sz="8799" b="1" dirty="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CSE 322</a:t>
            </a:r>
          </a:p>
          <a:p>
            <a:pPr algn="ctr">
              <a:lnSpc>
                <a:spcPts val="10560"/>
              </a:lnSpc>
            </a:pPr>
            <a:r>
              <a:rPr lang="en-US" sz="8800" b="1" dirty="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PROJECT PROPOSAL</a:t>
            </a:r>
          </a:p>
          <a:p>
            <a:pPr algn="ctr">
              <a:lnSpc>
                <a:spcPts val="10560"/>
              </a:lnSpc>
            </a:pPr>
            <a:r>
              <a:rPr lang="en-US" sz="5400" b="1" dirty="0" err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Paper:TCP</a:t>
            </a:r>
            <a:r>
              <a:rPr lang="en-US" sz="5400" b="1" dirty="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with Faster Recovery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5840" y="6534150"/>
            <a:ext cx="16276320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39"/>
              </a:lnSpc>
            </a:pPr>
            <a:r>
              <a:rPr lang="en-US" sz="4699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2105091-Shemanty Mahjabin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8FAF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280160"/>
            <a:chOff x="0" y="0"/>
            <a:chExt cx="24384000" cy="17068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706880"/>
            </a:xfrm>
            <a:custGeom>
              <a:avLst/>
              <a:gdLst/>
              <a:ahLst/>
              <a:cxnLst/>
              <a:rect l="l" t="t" r="r" b="b"/>
              <a:pathLst>
                <a:path w="24384000" h="1706880">
                  <a:moveTo>
                    <a:pt x="0" y="0"/>
                  </a:moveTo>
                  <a:lnTo>
                    <a:pt x="24384000" y="0"/>
                  </a:lnTo>
                  <a:lnTo>
                    <a:pt x="24384000" y="1706880"/>
                  </a:lnTo>
                  <a:lnTo>
                    <a:pt x="0" y="1706880"/>
                  </a:lnTo>
                  <a:close/>
                </a:path>
              </a:pathLst>
            </a:custGeom>
            <a:solidFill>
              <a:srgbClr val="028090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05840" y="196215"/>
            <a:ext cx="4227388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" y="3531870"/>
            <a:ext cx="5322317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📡 Current TCP Behavior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" y="4448175"/>
            <a:ext cx="15361920" cy="1743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When a loss occurs (detected via 3 Duplicate ACKs or Timeout), standard TCP "blindly" reduces its sending rate—typically halving the Congestion Window (cwnd).</a:t>
            </a:r>
          </a:p>
          <a:p>
            <a:pPr algn="l">
              <a:lnSpc>
                <a:spcPts val="3359"/>
              </a:lnSpc>
            </a:pPr>
            <a:endParaRPr lang="en-US" sz="2799">
              <a:solidFill>
                <a:srgbClr val="334155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359"/>
              </a:lnSpc>
            </a:pPr>
            <a:endParaRPr lang="en-US" sz="2799">
              <a:solidFill>
                <a:srgbClr val="334155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914400" y="6035040"/>
            <a:ext cx="16459200" cy="2743200"/>
            <a:chOff x="0" y="0"/>
            <a:chExt cx="21945600" cy="3657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945600" cy="3657600"/>
            </a:xfrm>
            <a:custGeom>
              <a:avLst/>
              <a:gdLst/>
              <a:ahLst/>
              <a:cxnLst/>
              <a:rect l="l" t="t" r="r" b="b"/>
              <a:pathLst>
                <a:path w="21945600" h="3657600">
                  <a:moveTo>
                    <a:pt x="0" y="0"/>
                  </a:moveTo>
                  <a:lnTo>
                    <a:pt x="21945600" y="0"/>
                  </a:lnTo>
                  <a:lnTo>
                    <a:pt x="21945600" y="3657600"/>
                  </a:lnTo>
                  <a:lnTo>
                    <a:pt x="0" y="3657600"/>
                  </a:lnTo>
                  <a:close/>
                </a:path>
              </a:pathLst>
            </a:custGeom>
            <a:solidFill>
              <a:srgbClr val="FEF3C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371600" y="6297930"/>
            <a:ext cx="15361920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💡 Goal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71600" y="7029450"/>
            <a:ext cx="1536192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This project implements FR-TCP (Faster Recovery) and GFR-TCP (Gradual Faster Recovery), which use real-time Bandwidth Estimation (BWE) to set window sizes intelligently rather than using fixed constants.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4400" y="2251710"/>
            <a:ext cx="16675319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Transmission Control Protocol (TCP) is the backbone of Internet reliability. Standard versions (like TCP Reno/NewReno) rely on Packet Loss as the primary signal of congestion.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8FAF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280160"/>
            <a:chOff x="0" y="0"/>
            <a:chExt cx="24384000" cy="17068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706880"/>
            </a:xfrm>
            <a:custGeom>
              <a:avLst/>
              <a:gdLst/>
              <a:ahLst/>
              <a:cxnLst/>
              <a:rect l="l" t="t" r="r" b="b"/>
              <a:pathLst>
                <a:path w="24384000" h="1706880">
                  <a:moveTo>
                    <a:pt x="0" y="0"/>
                  </a:moveTo>
                  <a:lnTo>
                    <a:pt x="24384000" y="0"/>
                  </a:lnTo>
                  <a:lnTo>
                    <a:pt x="24384000" y="1706880"/>
                  </a:lnTo>
                  <a:lnTo>
                    <a:pt x="0" y="1706880"/>
                  </a:lnTo>
                  <a:close/>
                </a:path>
              </a:pathLst>
            </a:custGeom>
            <a:solidFill>
              <a:srgbClr val="028090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05840" y="196215"/>
            <a:ext cx="6913364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Problem Description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57174" y="1892232"/>
            <a:ext cx="5812706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📡 Inefficiency in Recovery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" y="2737744"/>
            <a:ext cx="15361920" cy="88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Standard TCP sets the slow start threshold (ssthresh) to half the current window upon loss (cwnd/2). This "blind" reduction ignores the actual available bandwidth.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7966775"/>
            <a:ext cx="15361920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 In wireless networks, random packet losses (not due to congestion) trigger this aggressive window shrinking, unnecessarily degrading throughput.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" y="4102261"/>
            <a:ext cx="4672236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📡 Slow Convergence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16661"/>
            <a:ext cx="15361920" cy="1304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After a loss, TCP enters the "Congestion Avoidance" phase (linear growth). On high-speed networks ("Long Fat Pipes"), this linear growth takes too long to recover the available bandwidth, leading to underutilization.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05840" y="7069100"/>
            <a:ext cx="5455221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📡 Wireless Vulnerability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8FAF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280160"/>
            <a:chOff x="0" y="0"/>
            <a:chExt cx="24384000" cy="17068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706880"/>
            </a:xfrm>
            <a:custGeom>
              <a:avLst/>
              <a:gdLst/>
              <a:ahLst/>
              <a:cxnLst/>
              <a:rect l="l" t="t" r="r" b="b"/>
              <a:pathLst>
                <a:path w="24384000" h="1706880">
                  <a:moveTo>
                    <a:pt x="0" y="0"/>
                  </a:moveTo>
                  <a:lnTo>
                    <a:pt x="24384000" y="0"/>
                  </a:lnTo>
                  <a:lnTo>
                    <a:pt x="24384000" y="1706880"/>
                  </a:lnTo>
                  <a:lnTo>
                    <a:pt x="0" y="1706880"/>
                  </a:lnTo>
                  <a:close/>
                </a:path>
              </a:pathLst>
            </a:custGeom>
            <a:solidFill>
              <a:srgbClr val="00A896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05840" y="207645"/>
            <a:ext cx="8746852" cy="4029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Novelty of the Base Paper</a:t>
            </a:r>
          </a:p>
          <a:p>
            <a:pPr marL="1381759" lvl="1" indent="-690880" algn="l">
              <a:lnSpc>
                <a:spcPts val="7679"/>
              </a:lnSpc>
              <a:buFont typeface="Arial"/>
              <a:buChar char="•"/>
            </a:pPr>
            <a:endParaRPr lang="en-US" sz="6399" b="1">
              <a:solidFill>
                <a:srgbClr val="FFFFFF"/>
              </a:solidFill>
              <a:latin typeface="Calibri (MS) Bold"/>
              <a:ea typeface="Calibri (MS) Bold"/>
              <a:cs typeface="Calibri (MS) Bold"/>
              <a:sym typeface="Calibri (MS) Bold"/>
            </a:endParaRPr>
          </a:p>
          <a:p>
            <a:pPr marL="1381759" lvl="1" indent="-690880" algn="l">
              <a:lnSpc>
                <a:spcPts val="7679"/>
              </a:lnSpc>
              <a:buFont typeface="Arial"/>
              <a:buChar char="•"/>
            </a:pPr>
            <a:endParaRPr lang="en-US" sz="6399" b="1">
              <a:solidFill>
                <a:srgbClr val="FFFFFF"/>
              </a:solidFill>
              <a:latin typeface="Calibri (MS) Bold"/>
              <a:ea typeface="Calibri (MS) Bold"/>
              <a:cs typeface="Calibri (MS) Bold"/>
              <a:sym typeface="Calibri (MS) Bold"/>
            </a:endParaRPr>
          </a:p>
          <a:p>
            <a:pPr algn="l">
              <a:lnSpc>
                <a:spcPts val="7680"/>
              </a:lnSpc>
            </a:pPr>
            <a:endParaRPr lang="en-US" sz="6399" b="1">
              <a:solidFill>
                <a:srgbClr val="FFFFFF"/>
              </a:solidFill>
              <a:latin typeface="Calibri (MS) Bold"/>
              <a:ea typeface="Calibri (MS) Bold"/>
              <a:cs typeface="Calibri (MS) Bold"/>
              <a:sym typeface="Calibri (MS)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005840" y="2590800"/>
            <a:ext cx="7863840" cy="3291840"/>
            <a:chOff x="0" y="0"/>
            <a:chExt cx="10485120" cy="43891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485120" cy="4389120"/>
            </a:xfrm>
            <a:custGeom>
              <a:avLst/>
              <a:gdLst/>
              <a:ahLst/>
              <a:cxnLst/>
              <a:rect l="l" t="t" r="r" b="b"/>
              <a:pathLst>
                <a:path w="10485120" h="4389120">
                  <a:moveTo>
                    <a:pt x="0" y="0"/>
                  </a:moveTo>
                  <a:lnTo>
                    <a:pt x="10485120" y="0"/>
                  </a:lnTo>
                  <a:lnTo>
                    <a:pt x="10485120" y="4389120"/>
                  </a:lnTo>
                  <a:lnTo>
                    <a:pt x="0" y="43891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05840" y="2819400"/>
            <a:ext cx="146304" cy="3291840"/>
            <a:chOff x="0" y="0"/>
            <a:chExt cx="195072" cy="438912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5072" cy="4389120"/>
            </a:xfrm>
            <a:custGeom>
              <a:avLst/>
              <a:gdLst/>
              <a:ahLst/>
              <a:cxnLst/>
              <a:rect l="l" t="t" r="r" b="b"/>
              <a:pathLst>
                <a:path w="195072" h="4389120">
                  <a:moveTo>
                    <a:pt x="0" y="0"/>
                  </a:moveTo>
                  <a:lnTo>
                    <a:pt x="195072" y="0"/>
                  </a:lnTo>
                  <a:lnTo>
                    <a:pt x="195072" y="4389120"/>
                  </a:lnTo>
                  <a:lnTo>
                    <a:pt x="0" y="4389120"/>
                  </a:lnTo>
                  <a:close/>
                </a:path>
              </a:pathLst>
            </a:custGeom>
            <a:solidFill>
              <a:srgbClr val="028090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463040" y="2752725"/>
            <a:ext cx="6949440" cy="615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🧠 Bandwidth Estimation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63040" y="3512820"/>
            <a:ext cx="6949440" cy="214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Exponentially-weighted average of ACK reception rate provides real-time bandwidth estimate:</a:t>
            </a:r>
          </a:p>
          <a:p>
            <a:pPr algn="l">
              <a:lnSpc>
                <a:spcPts val="2879"/>
              </a:lnSpc>
            </a:pPr>
            <a:endParaRPr lang="en-US" sz="2400">
              <a:solidFill>
                <a:srgbClr val="334155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2879"/>
              </a:lnSpc>
            </a:pPr>
            <a:r>
              <a:rPr lang="en-US" sz="2400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BWE = α·BWE + (1-α)·sample</a:t>
            </a:r>
          </a:p>
          <a:p>
            <a:pPr algn="l">
              <a:lnSpc>
                <a:spcPts val="2879"/>
              </a:lnSpc>
            </a:pPr>
            <a:endParaRPr lang="en-US" sz="2400">
              <a:solidFill>
                <a:srgbClr val="334155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2879"/>
              </a:lnSpc>
            </a:pPr>
            <a:r>
              <a:rPr lang="en-US" sz="2400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Captures actual delivery rate during congestion or normal operation.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509760" y="2842260"/>
            <a:ext cx="7863840" cy="3291840"/>
            <a:chOff x="0" y="0"/>
            <a:chExt cx="10485120" cy="43891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485120" cy="4389120"/>
            </a:xfrm>
            <a:custGeom>
              <a:avLst/>
              <a:gdLst/>
              <a:ahLst/>
              <a:cxnLst/>
              <a:rect l="l" t="t" r="r" b="b"/>
              <a:pathLst>
                <a:path w="10485120" h="4389120">
                  <a:moveTo>
                    <a:pt x="0" y="0"/>
                  </a:moveTo>
                  <a:lnTo>
                    <a:pt x="10485120" y="0"/>
                  </a:lnTo>
                  <a:lnTo>
                    <a:pt x="10485120" y="4389120"/>
                  </a:lnTo>
                  <a:lnTo>
                    <a:pt x="0" y="43891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509760" y="2842260"/>
            <a:ext cx="146304" cy="3291840"/>
            <a:chOff x="0" y="0"/>
            <a:chExt cx="195072" cy="43891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5072" cy="4389120"/>
            </a:xfrm>
            <a:custGeom>
              <a:avLst/>
              <a:gdLst/>
              <a:ahLst/>
              <a:cxnLst/>
              <a:rect l="l" t="t" r="r" b="b"/>
              <a:pathLst>
                <a:path w="195072" h="4389120">
                  <a:moveTo>
                    <a:pt x="0" y="0"/>
                  </a:moveTo>
                  <a:lnTo>
                    <a:pt x="195072" y="0"/>
                  </a:lnTo>
                  <a:lnTo>
                    <a:pt x="195072" y="4389120"/>
                  </a:lnTo>
                  <a:lnTo>
                    <a:pt x="0" y="4389120"/>
                  </a:lnTo>
                  <a:close/>
                </a:path>
              </a:pathLst>
            </a:custGeom>
            <a:solidFill>
              <a:srgbClr val="00A896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966960" y="3004185"/>
            <a:ext cx="6949440" cy="615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🚀 Faster Recovery Algorithms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966960" y="3764280"/>
            <a:ext cx="6949440" cy="2141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FR-TCP &amp; GFR-TCP use BWE to set congestion window and ssthresh intelligently after losses, avoiding blind window reduction.</a:t>
            </a:r>
          </a:p>
          <a:p>
            <a:pPr algn="l">
              <a:lnSpc>
                <a:spcPts val="2879"/>
              </a:lnSpc>
            </a:pPr>
            <a:endParaRPr lang="en-US" sz="2400">
              <a:solidFill>
                <a:srgbClr val="334155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2879"/>
              </a:lnSpc>
            </a:pPr>
            <a:r>
              <a:rPr lang="en-US" sz="2400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Result: Faster recovery, better throughput.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05840" y="6496050"/>
            <a:ext cx="16276320" cy="624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Key Advantages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05840" y="7172325"/>
            <a:ext cx="16276320" cy="1967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Source-side implementation only - no router/receiver modifications</a:t>
            </a:r>
          </a:p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Superior performance on lossy links (wireless, satellite)</a:t>
            </a:r>
          </a:p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Better handling of sporadic losses from bursty UDP traffic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-296380" y="1685925"/>
            <a:ext cx="16367760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0"/>
              </a:lnSpc>
              <a:spcBef>
                <a:spcPct val="0"/>
              </a:spcBef>
            </a:pPr>
            <a:r>
              <a:rPr lang="en-US" sz="3700" b="1">
                <a:solidFill>
                  <a:srgbClr val="1800A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Paper Selected: TCP with Faster Recovery (Casetti et al., MILCOM 2000)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05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8FAF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280160"/>
            <a:chOff x="0" y="0"/>
            <a:chExt cx="24384000" cy="17068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706880"/>
            </a:xfrm>
            <a:custGeom>
              <a:avLst/>
              <a:gdLst/>
              <a:ahLst/>
              <a:cxnLst/>
              <a:rect l="l" t="t" r="r" b="b"/>
              <a:pathLst>
                <a:path w="24384000" h="1706880">
                  <a:moveTo>
                    <a:pt x="0" y="0"/>
                  </a:moveTo>
                  <a:lnTo>
                    <a:pt x="24384000" y="0"/>
                  </a:lnTo>
                  <a:lnTo>
                    <a:pt x="24384000" y="1706880"/>
                  </a:lnTo>
                  <a:lnTo>
                    <a:pt x="0" y="1706880"/>
                  </a:lnTo>
                  <a:close/>
                </a:path>
              </a:pathLst>
            </a:custGeom>
            <a:solidFill>
              <a:srgbClr val="02C39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05840" y="196215"/>
            <a:ext cx="16276320" cy="763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Algorithm Mechanisms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14400" y="1828800"/>
            <a:ext cx="8229600" cy="6949440"/>
            <a:chOff x="0" y="0"/>
            <a:chExt cx="10972800" cy="92659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972800" cy="9265920"/>
            </a:xfrm>
            <a:custGeom>
              <a:avLst/>
              <a:gdLst/>
              <a:ahLst/>
              <a:cxnLst/>
              <a:rect l="l" t="t" r="r" b="b"/>
              <a:pathLst>
                <a:path w="10972800" h="9265920">
                  <a:moveTo>
                    <a:pt x="0" y="0"/>
                  </a:moveTo>
                  <a:lnTo>
                    <a:pt x="10972800" y="0"/>
                  </a:lnTo>
                  <a:lnTo>
                    <a:pt x="1097280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371600" y="2072640"/>
            <a:ext cx="7315200" cy="71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02809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FR-TCP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1600" y="3006090"/>
            <a:ext cx="7315200" cy="512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</a:t>
            </a:r>
            <a:r>
              <a:rPr lang="en-US" sz="2600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f (ACK is received) {</a:t>
            </a:r>
          </a:p>
          <a:p>
            <a:pPr algn="l">
              <a:lnSpc>
                <a:spcPts val="3120"/>
              </a:lnSpc>
            </a:pPr>
            <a:r>
              <a:rPr lang="en-US" sz="2600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sample = pkt_size*8 / (now - last_ack);</a:t>
            </a:r>
          </a:p>
          <a:p>
            <a:pPr algn="l">
              <a:lnSpc>
                <a:spcPts val="3120"/>
              </a:lnSpc>
            </a:pPr>
            <a:r>
              <a:rPr lang="en-US" sz="2600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BWE = BWE * alpha + sample * (1 - alpha);</a:t>
            </a:r>
          </a:p>
          <a:p>
            <a:pPr algn="l">
              <a:lnSpc>
                <a:spcPts val="3120"/>
              </a:lnSpc>
            </a:pPr>
            <a:r>
              <a:rPr lang="en-US" sz="2600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}</a:t>
            </a:r>
          </a:p>
          <a:p>
            <a:pPr algn="l">
              <a:lnSpc>
                <a:spcPts val="3120"/>
              </a:lnSpc>
            </a:pPr>
            <a:r>
              <a:rPr lang="en-US" sz="26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After 3 duplicate ACKs:</a:t>
            </a:r>
          </a:p>
          <a:p>
            <a:pPr algn="l">
              <a:lnSpc>
                <a:spcPts val="2640"/>
              </a:lnSpc>
            </a:pPr>
            <a:r>
              <a:rPr lang="en-US" sz="2200">
                <a:solidFill>
                  <a:srgbClr val="334155"/>
                </a:solidFill>
                <a:latin typeface="Consolas"/>
                <a:ea typeface="Consolas"/>
                <a:cs typeface="Consolas"/>
                <a:sym typeface="Consolas"/>
              </a:rPr>
              <a:t>ssthresh = (BWE × RTTmin) / α</a:t>
            </a:r>
          </a:p>
          <a:p>
            <a:pPr algn="l">
              <a:lnSpc>
                <a:spcPts val="2640"/>
              </a:lnSpc>
            </a:pPr>
            <a:r>
              <a:rPr lang="en-US" sz="2200">
                <a:solidFill>
                  <a:srgbClr val="334155"/>
                </a:solidFill>
                <a:latin typeface="Consolas"/>
                <a:ea typeface="Consolas"/>
                <a:cs typeface="Consolas"/>
                <a:sym typeface="Consolas"/>
              </a:rPr>
              <a:t>CWIN = ssthresh</a:t>
            </a:r>
          </a:p>
          <a:p>
            <a:pPr algn="l">
              <a:lnSpc>
                <a:spcPts val="3120"/>
              </a:lnSpc>
            </a:pPr>
            <a:endParaRPr lang="en-US" sz="2200">
              <a:solidFill>
                <a:srgbClr val="3341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algn="l">
              <a:lnSpc>
                <a:spcPts val="3120"/>
              </a:lnSpc>
            </a:pPr>
            <a:r>
              <a:rPr lang="en-US" sz="26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After timeout:</a:t>
            </a:r>
          </a:p>
          <a:p>
            <a:pPr algn="l">
              <a:lnSpc>
                <a:spcPts val="2640"/>
              </a:lnSpc>
            </a:pPr>
            <a:r>
              <a:rPr lang="en-US" sz="2200">
                <a:solidFill>
                  <a:srgbClr val="334155"/>
                </a:solidFill>
                <a:latin typeface="Consolas"/>
                <a:ea typeface="Consolas"/>
                <a:cs typeface="Consolas"/>
                <a:sym typeface="Consolas"/>
              </a:rPr>
              <a:t>ssthresh = (BWE × RTTmin) / α</a:t>
            </a:r>
          </a:p>
          <a:p>
            <a:pPr algn="l">
              <a:lnSpc>
                <a:spcPts val="2640"/>
              </a:lnSpc>
            </a:pPr>
            <a:r>
              <a:rPr lang="en-US" sz="2200">
                <a:solidFill>
                  <a:srgbClr val="334155"/>
                </a:solidFill>
                <a:latin typeface="Consolas"/>
                <a:ea typeface="Consolas"/>
                <a:cs typeface="Consolas"/>
                <a:sym typeface="Consolas"/>
              </a:rPr>
              <a:t>CWIN = 1</a:t>
            </a:r>
          </a:p>
          <a:p>
            <a:pPr algn="l">
              <a:lnSpc>
                <a:spcPts val="2640"/>
              </a:lnSpc>
            </a:pPr>
            <a:endParaRPr lang="en-US" sz="2200">
              <a:solidFill>
                <a:srgbClr val="3341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algn="l">
              <a:lnSpc>
                <a:spcPts val="2640"/>
              </a:lnSpc>
            </a:pPr>
            <a:r>
              <a:rPr lang="en-US" sz="2200" i="1">
                <a:solidFill>
                  <a:srgbClr val="334155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Uses minimum RTT to exclude queueing delays. Sets α=2 for multiple flows.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692640" y="1828800"/>
            <a:ext cx="7680960" cy="6949440"/>
            <a:chOff x="0" y="0"/>
            <a:chExt cx="10241280" cy="926592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241280" cy="9265920"/>
            </a:xfrm>
            <a:custGeom>
              <a:avLst/>
              <a:gdLst/>
              <a:ahLst/>
              <a:cxnLst/>
              <a:rect l="l" t="t" r="r" b="b"/>
              <a:pathLst>
                <a:path w="10241280" h="9265920">
                  <a:moveTo>
                    <a:pt x="0" y="0"/>
                  </a:moveTo>
                  <a:lnTo>
                    <a:pt x="10241280" y="0"/>
                  </a:lnTo>
                  <a:lnTo>
                    <a:pt x="10241280" y="9265920"/>
                  </a:lnTo>
                  <a:lnTo>
                    <a:pt x="0" y="9265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149840" y="2072640"/>
            <a:ext cx="6766560" cy="71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b="1">
                <a:solidFill>
                  <a:srgbClr val="00A89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GFR-TCP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149840" y="3006090"/>
            <a:ext cx="6766560" cy="5269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Gradual threshold adjustment:</a:t>
            </a:r>
          </a:p>
          <a:p>
            <a:pPr algn="l">
              <a:lnSpc>
                <a:spcPts val="2640"/>
              </a:lnSpc>
            </a:pPr>
            <a:r>
              <a:rPr lang="en-US" sz="2200">
                <a:solidFill>
                  <a:srgbClr val="334155"/>
                </a:solidFill>
                <a:latin typeface="Consolas"/>
                <a:ea typeface="Consolas"/>
                <a:cs typeface="Consolas"/>
                <a:sym typeface="Consolas"/>
              </a:rPr>
              <a:t>If (CWIN &gt; ssthresh) AND</a:t>
            </a:r>
          </a:p>
          <a:p>
            <a:pPr algn="l">
              <a:lnSpc>
                <a:spcPts val="2640"/>
              </a:lnSpc>
            </a:pPr>
            <a:r>
              <a:rPr lang="en-US" sz="2200">
                <a:solidFill>
                  <a:srgbClr val="334155"/>
                </a:solidFill>
                <a:latin typeface="Consolas"/>
                <a:ea typeface="Consolas"/>
                <a:cs typeface="Consolas"/>
                <a:sym typeface="Consolas"/>
              </a:rPr>
              <a:t>   (CWIN &lt; BWE × RTTmin):</a:t>
            </a:r>
          </a:p>
          <a:p>
            <a:pPr algn="l">
              <a:lnSpc>
                <a:spcPts val="2640"/>
              </a:lnSpc>
            </a:pPr>
            <a:r>
              <a:rPr lang="en-US" sz="2200">
                <a:solidFill>
                  <a:srgbClr val="334155"/>
                </a:solidFill>
                <a:latin typeface="Consolas"/>
                <a:ea typeface="Consolas"/>
                <a:cs typeface="Consolas"/>
                <a:sym typeface="Consolas"/>
              </a:rPr>
              <a:t>  ssthresh +=</a:t>
            </a:r>
          </a:p>
          <a:p>
            <a:pPr algn="l">
              <a:lnSpc>
                <a:spcPts val="2640"/>
              </a:lnSpc>
            </a:pPr>
            <a:r>
              <a:rPr lang="en-US" sz="2200">
                <a:solidFill>
                  <a:srgbClr val="334155"/>
                </a:solidFill>
                <a:latin typeface="Consolas"/>
                <a:ea typeface="Consolas"/>
                <a:cs typeface="Consolas"/>
                <a:sym typeface="Consolas"/>
              </a:rPr>
              <a:t>    (BWE×RTTmin - ssthresh)/2</a:t>
            </a:r>
          </a:p>
          <a:p>
            <a:pPr algn="l">
              <a:lnSpc>
                <a:spcPts val="2640"/>
              </a:lnSpc>
            </a:pPr>
            <a:endParaRPr lang="en-US" sz="2200">
              <a:solidFill>
                <a:srgbClr val="3341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algn="l">
              <a:lnSpc>
                <a:spcPts val="2640"/>
              </a:lnSpc>
            </a:pPr>
            <a:r>
              <a:rPr lang="en-US" sz="2200" i="1">
                <a:solidFill>
                  <a:srgbClr val="334155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Runs every 500ms (TCP slow timer). Allows faster bandwidth recovery during congestion avoidance phase.</a:t>
            </a:r>
          </a:p>
          <a:p>
            <a:pPr algn="l">
              <a:lnSpc>
                <a:spcPts val="2640"/>
              </a:lnSpc>
            </a:pPr>
            <a:endParaRPr lang="en-US" sz="2200" i="1">
              <a:solidFill>
                <a:srgbClr val="334155"/>
              </a:solidFill>
              <a:latin typeface="Calibri (MS) Italics"/>
              <a:ea typeface="Calibri (MS) Italics"/>
              <a:cs typeface="Calibri (MS) Italics"/>
              <a:sym typeface="Calibri (MS) Italics"/>
            </a:endParaRPr>
          </a:p>
          <a:p>
            <a:pPr algn="l">
              <a:lnSpc>
                <a:spcPts val="2640"/>
              </a:lnSpc>
            </a:pPr>
            <a:r>
              <a:rPr lang="en-US" sz="2200" i="1">
                <a:solidFill>
                  <a:srgbClr val="334155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Both minimize modifications and work with existing TCP infrastructure.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95325" y="666750"/>
            <a:ext cx="16954500" cy="8953500"/>
            <a:chOff x="0" y="0"/>
            <a:chExt cx="4465383" cy="23581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5383" cy="2358124"/>
            </a:xfrm>
            <a:custGeom>
              <a:avLst/>
              <a:gdLst/>
              <a:ahLst/>
              <a:cxnLst/>
              <a:rect l="l" t="t" r="r" b="b"/>
              <a:pathLst>
                <a:path w="4465383" h="2358124">
                  <a:moveTo>
                    <a:pt x="20548" y="0"/>
                  </a:moveTo>
                  <a:lnTo>
                    <a:pt x="4444835" y="0"/>
                  </a:lnTo>
                  <a:cubicBezTo>
                    <a:pt x="4456183" y="0"/>
                    <a:pt x="4465383" y="9200"/>
                    <a:pt x="4465383" y="20548"/>
                  </a:cubicBezTo>
                  <a:lnTo>
                    <a:pt x="4465383" y="2337575"/>
                  </a:lnTo>
                  <a:cubicBezTo>
                    <a:pt x="4465383" y="2348924"/>
                    <a:pt x="4456183" y="2358124"/>
                    <a:pt x="4444835" y="2358124"/>
                  </a:cubicBezTo>
                  <a:lnTo>
                    <a:pt x="20548" y="2358124"/>
                  </a:lnTo>
                  <a:cubicBezTo>
                    <a:pt x="9200" y="2358124"/>
                    <a:pt x="0" y="2348924"/>
                    <a:pt x="0" y="2337575"/>
                  </a:cubicBezTo>
                  <a:lnTo>
                    <a:pt x="0" y="20548"/>
                  </a:lnTo>
                  <a:cubicBezTo>
                    <a:pt x="0" y="9200"/>
                    <a:pt x="9200" y="0"/>
                    <a:pt x="20548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465383" cy="24152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19141" y="805815"/>
            <a:ext cx="10749009" cy="7842124"/>
            <a:chOff x="0" y="0"/>
            <a:chExt cx="14332012" cy="10456165"/>
          </a:xfrm>
        </p:grpSpPr>
        <p:sp>
          <p:nvSpPr>
            <p:cNvPr id="6" name="TextBox 6"/>
            <p:cNvSpPr txBox="1"/>
            <p:nvPr/>
          </p:nvSpPr>
          <p:spPr>
            <a:xfrm>
              <a:off x="0" y="1266725"/>
              <a:ext cx="14332012" cy="9189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88"/>
                </a:lnSpc>
              </a:pPr>
              <a:r>
                <a:rPr lang="en-US" sz="2563" b="1" spc="-38" dirty="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Phase 1: Bandwidth Estimation Logic</a:t>
              </a:r>
            </a:p>
            <a:p>
              <a:pPr marL="0" lvl="0" indent="0" algn="l">
                <a:lnSpc>
                  <a:spcPts val="3588"/>
                </a:lnSpc>
              </a:pPr>
              <a:endParaRPr lang="en-US" sz="2563" b="1" spc="-38" dirty="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endParaRPr>
            </a:p>
            <a:p>
              <a:pPr marL="553398" lvl="1" indent="-276699" algn="l">
                <a:lnSpc>
                  <a:spcPts val="3588"/>
                </a:lnSpc>
                <a:buFont typeface="Arial"/>
                <a:buChar char="•"/>
              </a:pP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Implement Exponential Weighted Moving Average (EWMA) to estimate available bandwidth.</a:t>
              </a:r>
            </a:p>
            <a:p>
              <a:pPr marL="553398" lvl="1" indent="-276699" algn="l">
                <a:lnSpc>
                  <a:spcPts val="3588"/>
                </a:lnSpc>
                <a:buFont typeface="Arial"/>
                <a:buChar char="•"/>
              </a:pP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Update bandwidth samples on every ACK arrival in </a:t>
              </a:r>
              <a:r>
                <a:rPr lang="en-US" sz="2563" spc="-38" dirty="0" err="1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PktsAcked</a:t>
              </a: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() within tcp-fr-gfr.cc.</a:t>
              </a:r>
            </a:p>
            <a:p>
              <a:pPr marL="553398" lvl="1" indent="-276699" algn="l">
                <a:lnSpc>
                  <a:spcPts val="3588"/>
                </a:lnSpc>
                <a:buFont typeface="Arial"/>
                <a:buChar char="•"/>
              </a:pPr>
              <a:endParaRPr lang="en-US" sz="2563" spc="-38" dirty="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endParaRPr>
            </a:p>
            <a:p>
              <a:pPr marL="0" lvl="0" indent="0" algn="l">
                <a:lnSpc>
                  <a:spcPts val="3588"/>
                </a:lnSpc>
              </a:pPr>
              <a:r>
                <a:rPr lang="en-US" sz="2563" b="1" spc="-38" dirty="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Phase 2: Fast Recovery &amp; GFR Mechanism</a:t>
              </a:r>
            </a:p>
            <a:p>
              <a:pPr marL="0" lvl="0" indent="0" algn="l">
                <a:lnSpc>
                  <a:spcPts val="3588"/>
                </a:lnSpc>
              </a:pPr>
              <a:endParaRPr lang="en-US" sz="2563" b="1" spc="-38" dirty="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endParaRPr>
            </a:p>
            <a:p>
              <a:pPr marL="553398" lvl="1" indent="-276699" algn="l">
                <a:lnSpc>
                  <a:spcPts val="3588"/>
                </a:lnSpc>
                <a:buFont typeface="Arial"/>
                <a:buChar char="•"/>
              </a:pP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Create a new class </a:t>
              </a:r>
              <a:r>
                <a:rPr lang="en-US" sz="2563" spc="-38" dirty="0" err="1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TcpFrGfr</a:t>
              </a: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inheriting from ns3::</a:t>
              </a:r>
              <a:r>
                <a:rPr lang="en-US" sz="2563" spc="-38" dirty="0" err="1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TcpNewReno</a:t>
              </a: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.</a:t>
              </a:r>
            </a:p>
            <a:p>
              <a:pPr marL="553398" lvl="1" indent="-276699" algn="l">
                <a:lnSpc>
                  <a:spcPts val="3588"/>
                </a:lnSpc>
                <a:buFont typeface="Arial"/>
                <a:buChar char="•"/>
              </a:pP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Override </a:t>
              </a:r>
              <a:r>
                <a:rPr lang="en-US" sz="2563" spc="-38" dirty="0" err="1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GetSsThresh</a:t>
              </a: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() to set the window based on Estimated Bandwidth (BWE * </a:t>
              </a:r>
              <a:r>
                <a:rPr lang="en-US" sz="2563" spc="-38" dirty="0" err="1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RTTmin</a:t>
              </a: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) instead of statically halving it.</a:t>
              </a:r>
            </a:p>
            <a:p>
              <a:pPr marL="553398" lvl="1" indent="-276699" algn="l">
                <a:lnSpc>
                  <a:spcPts val="3588"/>
                </a:lnSpc>
                <a:buFont typeface="Arial"/>
                <a:buChar char="•"/>
              </a:pP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Modify </a:t>
              </a:r>
              <a:r>
                <a:rPr lang="en-US" sz="2563" spc="-38" dirty="0" err="1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CongestionAvoidance</a:t>
              </a: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() to periodically boost </a:t>
              </a:r>
              <a:r>
                <a:rPr lang="en-US" sz="2563" spc="-38" dirty="0" err="1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ssthresh</a:t>
              </a:r>
              <a:r>
                <a:rPr lang="en-US" sz="2563" spc="-38" dirty="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 if the current window is significantly below the estimated capacity.</a:t>
              </a:r>
            </a:p>
            <a:p>
              <a:pPr algn="l">
                <a:lnSpc>
                  <a:spcPts val="3588"/>
                </a:lnSpc>
              </a:pPr>
              <a:endParaRPr lang="en-US" sz="2563" spc="-38" dirty="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14332012" cy="671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63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1280160"/>
            <a:chOff x="0" y="0"/>
            <a:chExt cx="24384000" cy="170688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384000" cy="1706880"/>
            </a:xfrm>
            <a:custGeom>
              <a:avLst/>
              <a:gdLst/>
              <a:ahLst/>
              <a:cxnLst/>
              <a:rect l="l" t="t" r="r" b="b"/>
              <a:pathLst>
                <a:path w="24384000" h="1706880">
                  <a:moveTo>
                    <a:pt x="0" y="0"/>
                  </a:moveTo>
                  <a:lnTo>
                    <a:pt x="24384000" y="0"/>
                  </a:lnTo>
                  <a:lnTo>
                    <a:pt x="24384000" y="1706880"/>
                  </a:lnTo>
                  <a:lnTo>
                    <a:pt x="0" y="1706880"/>
                  </a:lnTo>
                  <a:close/>
                </a:path>
              </a:pathLst>
            </a:custGeom>
            <a:solidFill>
              <a:srgbClr val="028090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05840" y="196215"/>
            <a:ext cx="730388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Implementation Plan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280160"/>
            <a:chOff x="0" y="0"/>
            <a:chExt cx="24384000" cy="17068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706880"/>
            </a:xfrm>
            <a:custGeom>
              <a:avLst/>
              <a:gdLst/>
              <a:ahLst/>
              <a:cxnLst/>
              <a:rect l="l" t="t" r="r" b="b"/>
              <a:pathLst>
                <a:path w="24384000" h="1706880">
                  <a:moveTo>
                    <a:pt x="0" y="0"/>
                  </a:moveTo>
                  <a:lnTo>
                    <a:pt x="24384000" y="0"/>
                  </a:lnTo>
                  <a:lnTo>
                    <a:pt x="24384000" y="1706880"/>
                  </a:lnTo>
                  <a:lnTo>
                    <a:pt x="0" y="1706880"/>
                  </a:lnTo>
                  <a:close/>
                </a:path>
              </a:pathLst>
            </a:custGeom>
            <a:solidFill>
              <a:srgbClr val="028090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05840" y="196215"/>
            <a:ext cx="8536558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Proposed Enhancements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41066" y="1333500"/>
            <a:ext cx="17946934" cy="895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4"/>
              </a:lnSpc>
              <a:spcBef>
                <a:spcPct val="0"/>
              </a:spcBef>
            </a:pP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Jitter-Adaptive GFR (The "Safety Switch")</a:t>
            </a:r>
          </a:p>
          <a:p>
            <a:pPr algn="l">
              <a:lnSpc>
                <a:spcPts val="3424"/>
              </a:lnSpc>
              <a:spcBef>
                <a:spcPct val="0"/>
              </a:spcBef>
            </a:pP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1. The Problem: Wireless Instability</a:t>
            </a:r>
          </a:p>
          <a:p>
            <a:pPr marL="616079" lvl="1" indent="-308040" algn="l">
              <a:lnSpc>
                <a:spcPts val="3424"/>
              </a:lnSpc>
              <a:spcBef>
                <a:spcPct val="0"/>
              </a:spcBef>
              <a:buFont typeface="Arial"/>
              <a:buChar char="•"/>
            </a:pP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ACK Bursts:</a:t>
            </a:r>
            <a:r>
              <a:rPr lang="en-US" sz="2853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In WiFi, ACKs arrive in bursts (Layer 2 aggregation), causing false spikes in Bandwidth Estimation (BWE)</a:t>
            </a: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.</a:t>
            </a:r>
          </a:p>
          <a:p>
            <a:pPr marL="616079" lvl="1" indent="-308040" algn="l">
              <a:lnSpc>
                <a:spcPts val="3424"/>
              </a:lnSpc>
              <a:spcBef>
                <a:spcPct val="0"/>
              </a:spcBef>
              <a:buFont typeface="Arial"/>
              <a:buChar char="•"/>
            </a:pP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Instability: </a:t>
            </a:r>
            <a:r>
              <a:rPr lang="en-US" sz="2853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Standard GFR blindly trusts these spikes and aggressively boosts the window, causing immediate buffer overflow.</a:t>
            </a:r>
          </a:p>
          <a:p>
            <a:pPr algn="l">
              <a:lnSpc>
                <a:spcPts val="3424"/>
              </a:lnSpc>
              <a:spcBef>
                <a:spcPct val="0"/>
              </a:spcBef>
            </a:pP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2. The Solution: Stability "Safety Switch"</a:t>
            </a:r>
          </a:p>
          <a:p>
            <a:pPr marL="616079" lvl="1" indent="-308040" algn="l">
              <a:lnSpc>
                <a:spcPts val="3424"/>
              </a:lnSpc>
              <a:spcBef>
                <a:spcPct val="0"/>
              </a:spcBef>
              <a:buFont typeface="Arial"/>
              <a:buChar char="•"/>
            </a:pP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Mechanism: </a:t>
            </a:r>
            <a:r>
              <a:rPr lang="en-US" sz="2853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Monitor RTT Variance (Jitter) in real-time.</a:t>
            </a:r>
          </a:p>
          <a:p>
            <a:pPr marL="616079" lvl="1" indent="-308040" algn="l">
              <a:lnSpc>
                <a:spcPts val="3424"/>
              </a:lnSpc>
              <a:spcBef>
                <a:spcPct val="0"/>
              </a:spcBef>
              <a:buFont typeface="Arial"/>
              <a:buChar char="•"/>
            </a:pP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Logic:</a:t>
            </a:r>
          </a:p>
          <a:p>
            <a:pPr marL="1232159" lvl="2" indent="-410720" algn="l">
              <a:lnSpc>
                <a:spcPts val="3424"/>
              </a:lnSpc>
              <a:spcBef>
                <a:spcPct val="0"/>
              </a:spcBef>
              <a:buFont typeface="Arial"/>
              <a:buChar char="⚬"/>
            </a:pP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High Jitter: </a:t>
            </a:r>
            <a:r>
              <a:rPr lang="en-US" sz="2853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Disable GFR to prevent crashing the network.</a:t>
            </a:r>
          </a:p>
          <a:p>
            <a:pPr marL="1232159" lvl="2" indent="-410720" algn="l">
              <a:lnSpc>
                <a:spcPts val="3424"/>
              </a:lnSpc>
              <a:spcBef>
                <a:spcPct val="0"/>
              </a:spcBef>
              <a:buFont typeface="Arial"/>
              <a:buChar char="⚬"/>
            </a:pPr>
            <a:r>
              <a:rPr lang="en-US" sz="2853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Low Jitter:</a:t>
            </a:r>
            <a:r>
              <a:rPr lang="en-US" sz="2853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Allow GFR boost to maximize throughput.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endParaRPr lang="en-US" sz="2853">
              <a:solidFill>
                <a:srgbClr val="1E293B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Proposed Algorithm: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current_jitter = | measured_rtt - min_rtt |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if (current_jitter &lt; SAFETY_THRESHOLD) {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   if (cwnd &lt; BWE * min_rtt) {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  // Boost Window to fill the pipe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  ssthresh = (BWE * min_rtt + ssthresh) / 2;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   }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} else {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    // DO NOT boost window. Fall back to standard TCP behavior.</a:t>
            </a:r>
          </a:p>
          <a:p>
            <a:pPr algn="l">
              <a:lnSpc>
                <a:spcPts val="3303"/>
              </a:lnSpc>
              <a:spcBef>
                <a:spcPct val="0"/>
              </a:spcBef>
            </a:pPr>
            <a:r>
              <a:rPr lang="en-US" sz="2752">
                <a:solidFill>
                  <a:srgbClr val="1E293B"/>
                </a:solidFill>
                <a:latin typeface="Calibri (MS)"/>
                <a:ea typeface="Calibri (MS)"/>
                <a:cs typeface="Calibri (MS)"/>
                <a:sym typeface="Calibri (MS)"/>
              </a:rPr>
              <a:t>}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8FAF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280160"/>
            <a:chOff x="0" y="0"/>
            <a:chExt cx="24384000" cy="17068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706880"/>
            </a:xfrm>
            <a:custGeom>
              <a:avLst/>
              <a:gdLst/>
              <a:ahLst/>
              <a:cxnLst/>
              <a:rect l="l" t="t" r="r" b="b"/>
              <a:pathLst>
                <a:path w="24384000" h="1706880">
                  <a:moveTo>
                    <a:pt x="0" y="0"/>
                  </a:moveTo>
                  <a:lnTo>
                    <a:pt x="24384000" y="0"/>
                  </a:lnTo>
                  <a:lnTo>
                    <a:pt x="24384000" y="1706880"/>
                  </a:lnTo>
                  <a:lnTo>
                    <a:pt x="0" y="1706880"/>
                  </a:lnTo>
                  <a:close/>
                </a:path>
              </a:pathLst>
            </a:custGeom>
            <a:solidFill>
              <a:srgbClr val="02C39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05840" y="196215"/>
            <a:ext cx="16276320" cy="763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Expected Results &amp; Success Metrics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88720" y="1981200"/>
            <a:ext cx="15361920" cy="71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b="1">
                <a:solidFill>
                  <a:srgbClr val="1E293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📊 Performance Targets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14400" y="3200400"/>
            <a:ext cx="8229600" cy="5303520"/>
            <a:chOff x="0" y="0"/>
            <a:chExt cx="10972800" cy="707136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972800" cy="7071360"/>
            </a:xfrm>
            <a:custGeom>
              <a:avLst/>
              <a:gdLst/>
              <a:ahLst/>
              <a:cxnLst/>
              <a:rect l="l" t="t" r="r" b="b"/>
              <a:pathLst>
                <a:path w="10972800" h="7071360">
                  <a:moveTo>
                    <a:pt x="0" y="0"/>
                  </a:moveTo>
                  <a:lnTo>
                    <a:pt x="10972800" y="0"/>
                  </a:lnTo>
                  <a:lnTo>
                    <a:pt x="10972800" y="7071360"/>
                  </a:lnTo>
                  <a:lnTo>
                    <a:pt x="0" y="707136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371600" y="3463290"/>
            <a:ext cx="73152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b="1">
                <a:solidFill>
                  <a:srgbClr val="02809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Baseline (From Paper)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71600" y="4213860"/>
            <a:ext cx="7315200" cy="220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Throughput: I expect FR-TCP to achieve 15-20% higher average throughput than TCP NewReno in simulated high-speed bottleneck scenarios.</a:t>
            </a:r>
          </a:p>
          <a:p>
            <a:pPr marL="518160" lvl="1" indent="-259080" algn="l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Recovery Time: The time to return to full bandwidth after a packet loss should be significantly shorter.</a:t>
            </a:r>
          </a:p>
          <a:p>
            <a:pPr algn="l">
              <a:lnSpc>
                <a:spcPts val="2879"/>
              </a:lnSpc>
            </a:pPr>
            <a:endParaRPr lang="en-US" sz="2400">
              <a:solidFill>
                <a:srgbClr val="334155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280160" y="7223760"/>
            <a:ext cx="7498080" cy="1005840"/>
            <a:chOff x="0" y="0"/>
            <a:chExt cx="9997440" cy="13411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997440" cy="1341120"/>
            </a:xfrm>
            <a:custGeom>
              <a:avLst/>
              <a:gdLst/>
              <a:ahLst/>
              <a:cxnLst/>
              <a:rect l="l" t="t" r="r" b="b"/>
              <a:pathLst>
                <a:path w="9997440" h="1341120">
                  <a:moveTo>
                    <a:pt x="0" y="0"/>
                  </a:moveTo>
                  <a:lnTo>
                    <a:pt x="9997440" y="0"/>
                  </a:lnTo>
                  <a:lnTo>
                    <a:pt x="9997440" y="1341120"/>
                  </a:lnTo>
                  <a:lnTo>
                    <a:pt x="0" y="1341120"/>
                  </a:lnTo>
                  <a:close/>
                </a:path>
              </a:pathLst>
            </a:custGeom>
            <a:solidFill>
              <a:srgbClr val="FEF3C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45920" y="7404735"/>
            <a:ext cx="6766560" cy="68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0"/>
              </a:lnSpc>
            </a:pPr>
            <a:r>
              <a:rPr lang="en-US" sz="2200" i="1">
                <a:solidFill>
                  <a:srgbClr val="1E293B"/>
                </a:solidFill>
                <a:latin typeface="Calibri (MS) Italics"/>
                <a:ea typeface="Calibri (MS) Italics"/>
                <a:cs typeface="Calibri (MS) Italics"/>
                <a:sym typeface="Calibri (MS) Italics"/>
              </a:rPr>
              <a:t>Validation: Match original paper's 10+ connection, 45Mbps, 500ms RTT scenario results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692640" y="3200400"/>
            <a:ext cx="7680960" cy="5303520"/>
            <a:chOff x="0" y="0"/>
            <a:chExt cx="10241280" cy="70713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241280" cy="7071360"/>
            </a:xfrm>
            <a:custGeom>
              <a:avLst/>
              <a:gdLst/>
              <a:ahLst/>
              <a:cxnLst/>
              <a:rect l="l" t="t" r="r" b="b"/>
              <a:pathLst>
                <a:path w="10241280" h="7071360">
                  <a:moveTo>
                    <a:pt x="0" y="0"/>
                  </a:moveTo>
                  <a:lnTo>
                    <a:pt x="10241280" y="0"/>
                  </a:lnTo>
                  <a:lnTo>
                    <a:pt x="10241280" y="7071360"/>
                  </a:lnTo>
                  <a:lnTo>
                    <a:pt x="0" y="707136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149840" y="3463290"/>
            <a:ext cx="676656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b="1">
                <a:solidFill>
                  <a:srgbClr val="00A896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Enhanced Version Goals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149840" y="4213860"/>
            <a:ext cx="6766560" cy="184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>
                <a:solidFill>
                  <a:srgbClr val="334155"/>
                </a:solidFill>
                <a:latin typeface="Calibri (MS)"/>
                <a:ea typeface="Calibri (MS)"/>
                <a:cs typeface="Calibri (MS)"/>
                <a:sym typeface="Calibri (MS)"/>
              </a:rPr>
              <a:t>Wireless Robustness: With my Jitter-Adaptive modification, I expect to see fewer retransmissions and smoother performance in wireless scenarios compared to the standard GFR implementation described in the paper.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E293B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7170762" y="2646045"/>
            <a:ext cx="3946475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Thank you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5486400" y="7680960"/>
            <a:ext cx="7315200" cy="36576"/>
            <a:chOff x="0" y="0"/>
            <a:chExt cx="9753600" cy="487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753600" cy="48768"/>
            </a:xfrm>
            <a:custGeom>
              <a:avLst/>
              <a:gdLst/>
              <a:ahLst/>
              <a:cxnLst/>
              <a:rect l="l" t="t" r="r" b="b"/>
              <a:pathLst>
                <a:path w="9753600" h="48768">
                  <a:moveTo>
                    <a:pt x="0" y="0"/>
                  </a:moveTo>
                  <a:lnTo>
                    <a:pt x="9753600" y="0"/>
                  </a:lnTo>
                  <a:lnTo>
                    <a:pt x="9753600" y="48768"/>
                  </a:lnTo>
                  <a:lnTo>
                    <a:pt x="0" y="48768"/>
                  </a:lnTo>
                  <a:close/>
                </a:path>
              </a:pathLst>
            </a:custGeom>
            <a:solidFill>
              <a:srgbClr val="02C39A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878</Words>
  <Application>Microsoft Office PowerPoint</Application>
  <PresentationFormat>Custom</PresentationFormat>
  <Paragraphs>101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Helvetica World Bold</vt:lpstr>
      <vt:lpstr>Calibri</vt:lpstr>
      <vt:lpstr>Calibri (MS) Bold</vt:lpstr>
      <vt:lpstr>Helvetica World</vt:lpstr>
      <vt:lpstr>Consolas</vt:lpstr>
      <vt:lpstr>Calibri (MS) Italics</vt:lpstr>
      <vt:lpstr>Aptos</vt:lpstr>
      <vt:lpstr>Calibri (MS)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TCP_Faster_Recovery_Proposal.pptx</dc:title>
  <dc:creator>Shemanty Mahjabin</dc:creator>
  <cp:lastModifiedBy>Shemanty Mahjabin</cp:lastModifiedBy>
  <cp:revision>3</cp:revision>
  <dcterms:created xsi:type="dcterms:W3CDTF">2006-08-16T00:00:00Z</dcterms:created>
  <dcterms:modified xsi:type="dcterms:W3CDTF">2026-02-07T06:47:10Z</dcterms:modified>
  <dc:identifier>DAHAe8Y-ovU</dc:identifier>
</cp:coreProperties>
</file>

<file path=docProps/thumbnail.jpeg>
</file>